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6" r:id="rId2"/>
    <p:sldId id="416" r:id="rId3"/>
    <p:sldId id="417" r:id="rId4"/>
    <p:sldId id="428" r:id="rId5"/>
    <p:sldId id="419" r:id="rId6"/>
    <p:sldId id="425" r:id="rId7"/>
    <p:sldId id="424" r:id="rId8"/>
    <p:sldId id="426" r:id="rId9"/>
    <p:sldId id="427" r:id="rId10"/>
    <p:sldId id="430" r:id="rId11"/>
    <p:sldId id="433" r:id="rId12"/>
    <p:sldId id="431" r:id="rId13"/>
    <p:sldId id="436" r:id="rId14"/>
    <p:sldId id="437" r:id="rId15"/>
    <p:sldId id="438" r:id="rId16"/>
    <p:sldId id="439" r:id="rId17"/>
    <p:sldId id="443" r:id="rId18"/>
    <p:sldId id="440" r:id="rId19"/>
    <p:sldId id="441" r:id="rId20"/>
    <p:sldId id="442" r:id="rId21"/>
    <p:sldId id="445" r:id="rId22"/>
    <p:sldId id="444" r:id="rId23"/>
    <p:sldId id="446" r:id="rId24"/>
    <p:sldId id="447" r:id="rId25"/>
    <p:sldId id="261" r:id="rId26"/>
    <p:sldId id="297" r:id="rId27"/>
    <p:sldId id="298" r:id="rId28"/>
    <p:sldId id="299" r:id="rId29"/>
    <p:sldId id="450" r:id="rId30"/>
    <p:sldId id="449" r:id="rId31"/>
    <p:sldId id="448" r:id="rId32"/>
    <p:sldId id="360" r:id="rId33"/>
    <p:sldId id="359" r:id="rId34"/>
    <p:sldId id="452" r:id="rId35"/>
    <p:sldId id="453" r:id="rId36"/>
    <p:sldId id="454" r:id="rId37"/>
    <p:sldId id="462" r:id="rId38"/>
    <p:sldId id="464" r:id="rId39"/>
    <p:sldId id="468" r:id="rId40"/>
    <p:sldId id="469" r:id="rId41"/>
    <p:sldId id="470" r:id="rId42"/>
    <p:sldId id="467" r:id="rId43"/>
    <p:sldId id="463" r:id="rId44"/>
    <p:sldId id="388" r:id="rId45"/>
    <p:sldId id="336" r:id="rId46"/>
    <p:sldId id="451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81" d="100"/>
          <a:sy n="81" d="100"/>
        </p:scale>
        <p:origin x="-216" y="-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33D4-C9D0-41DE-936B-F260A6A6279B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F718-2BE8-46E2-A1C0-C3DAD6AD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93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33D4-C9D0-41DE-936B-F260A6A6279B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F718-2BE8-46E2-A1C0-C3DAD6AD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76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33D4-C9D0-41DE-936B-F260A6A6279B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F718-2BE8-46E2-A1C0-C3DAD6AD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438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33D4-C9D0-41DE-936B-F260A6A6279B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F718-2BE8-46E2-A1C0-C3DAD6AD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422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33D4-C9D0-41DE-936B-F260A6A6279B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F718-2BE8-46E2-A1C0-C3DAD6AD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00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33D4-C9D0-41DE-936B-F260A6A6279B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F718-2BE8-46E2-A1C0-C3DAD6AD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08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33D4-C9D0-41DE-936B-F260A6A6279B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F718-2BE8-46E2-A1C0-C3DAD6AD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50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33D4-C9D0-41DE-936B-F260A6A6279B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F718-2BE8-46E2-A1C0-C3DAD6AD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882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33D4-C9D0-41DE-936B-F260A6A6279B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F718-2BE8-46E2-A1C0-C3DAD6AD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4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33D4-C9D0-41DE-936B-F260A6A6279B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F718-2BE8-46E2-A1C0-C3DAD6AD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758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33D4-C9D0-41DE-936B-F260A6A6279B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F718-2BE8-46E2-A1C0-C3DAD6AD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27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F33D4-C9D0-41DE-936B-F260A6A6279B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6F718-2BE8-46E2-A1C0-C3DAD6AD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85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2.png"/><Relationship Id="rId7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2.png"/><Relationship Id="rId7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10" Type="http://schemas.openxmlformats.org/officeDocument/2006/relationships/image" Target="../media/image8.png"/><Relationship Id="rId4" Type="http://schemas.openxmlformats.org/officeDocument/2006/relationships/image" Target="../media/image62.jpeg"/><Relationship Id="rId9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.png"/><Relationship Id="rId7" Type="http://schemas.openxmlformats.org/officeDocument/2006/relationships/image" Target="../media/image6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2.png"/><Relationship Id="rId7" Type="http://schemas.openxmlformats.org/officeDocument/2006/relationships/image" Target="../media/image7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2.png"/><Relationship Id="rId7" Type="http://schemas.openxmlformats.org/officeDocument/2006/relationships/image" Target="../media/image75.jpeg"/><Relationship Id="rId12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11" Type="http://schemas.openxmlformats.org/officeDocument/2006/relationships/image" Target="../media/image4.pn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6.png"/><Relationship Id="rId9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2.png"/><Relationship Id="rId7" Type="http://schemas.openxmlformats.org/officeDocument/2006/relationships/image" Target="../media/image80.jpeg"/><Relationship Id="rId12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6.png"/><Relationship Id="rId10" Type="http://schemas.openxmlformats.org/officeDocument/2006/relationships/image" Target="../media/image83.jpeg"/><Relationship Id="rId4" Type="http://schemas.openxmlformats.org/officeDocument/2006/relationships/image" Target="../media/image4.png"/><Relationship Id="rId9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2.png"/><Relationship Id="rId7" Type="http://schemas.openxmlformats.org/officeDocument/2006/relationships/image" Target="../media/image8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2.png"/><Relationship Id="rId7" Type="http://schemas.openxmlformats.org/officeDocument/2006/relationships/image" Target="../media/image8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2.png"/><Relationship Id="rId7" Type="http://schemas.openxmlformats.org/officeDocument/2006/relationships/image" Target="../media/image9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2.png"/><Relationship Id="rId7" Type="http://schemas.openxmlformats.org/officeDocument/2006/relationships/image" Target="../media/image98.jpeg"/><Relationship Id="rId12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11" Type="http://schemas.openxmlformats.org/officeDocument/2006/relationships/image" Target="../media/image4.pn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6.png"/><Relationship Id="rId9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2.png"/><Relationship Id="rId7" Type="http://schemas.openxmlformats.org/officeDocument/2006/relationships/image" Target="../media/image103.jpeg"/><Relationship Id="rId12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6.png"/><Relationship Id="rId10" Type="http://schemas.openxmlformats.org/officeDocument/2006/relationships/image" Target="../media/image106.jpeg"/><Relationship Id="rId4" Type="http://schemas.openxmlformats.org/officeDocument/2006/relationships/image" Target="../media/image4.png"/><Relationship Id="rId9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22.jpeg"/><Relationship Id="rId4" Type="http://schemas.openxmlformats.org/officeDocument/2006/relationships/image" Target="../media/image6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416439" y="2684317"/>
            <a:ext cx="93591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и Куйбышевская область в годы </a:t>
            </a:r>
            <a:endParaRPr lang="ru-RU" altLang="ru-RU" sz="32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Великой </a:t>
            </a:r>
            <a:r>
              <a:rPr lang="ru-RU" altLang="ru-RU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Отечественной </a:t>
            </a:r>
            <a:r>
              <a:rPr lang="ru-RU" altLang="ru-RU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войны</a:t>
            </a:r>
          </a:p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войны. </a:t>
            </a:r>
            <a:endParaRPr lang="ru-RU" sz="28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запасная столица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СССР.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22" y="888521"/>
            <a:ext cx="1984339" cy="1308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21" y="536958"/>
            <a:ext cx="1654347" cy="18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882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287829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Другие предприятия в годы войны, трудовой подвиг, помощь Армии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9" y="2024170"/>
            <a:ext cx="2112352" cy="2734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61402" y="4970122"/>
            <a:ext cx="24957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подшипников</a:t>
            </a:r>
            <a:endParaRPr lang="ru-RU" sz="14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81" y="2024170"/>
            <a:ext cx="4098067" cy="2730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2820967" y="4965833"/>
            <a:ext cx="4580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Реактивный миномет БМ-13 – знаменитая и легендарная «Катюша</a:t>
            </a:r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852" y="2044946"/>
            <a:ext cx="4064342" cy="2709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7401860" y="4953873"/>
            <a:ext cx="4580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Сборка двигателя на заводе</a:t>
            </a:r>
          </a:p>
          <a:p>
            <a:pPr algn="ctr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№24 им. Фрунзе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5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882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287829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«Второй Баку»</a:t>
            </a:r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20739" y="1998861"/>
            <a:ext cx="65375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сентября 1942 года Государственный Комитет Обороны принял постановление о создании нефтедобывающего и нефтеперерабатывающего региона в Волго-Уральском регионе. К тому времени Куйбышевская область являлась ведущим перспективным районом и даже называлась «Вторым Баку». Именно сюда были направлены более 5 тысяч Бакинских геологов, буровиков и нефтяников. </a:t>
            </a:r>
            <a:endParaRPr lang="ru-RU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Уже в 1943 году благодаря куйбышевским нефтяникам добыча нефти выросла на 42%. 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43357" y="4716901"/>
            <a:ext cx="4580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Плакат времён </a:t>
            </a:r>
            <a:endParaRPr lang="ru-RU" sz="1400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Великой 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Отечественной </a:t>
            </a:r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войны</a:t>
            </a:r>
            <a:endParaRPr lang="ru-RU" sz="14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335" y="1770108"/>
            <a:ext cx="2214935" cy="29071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0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287829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«Второй Баку»</a:t>
            </a:r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06671" y="1924358"/>
            <a:ext cx="73484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рекордно короткий срок построили </a:t>
            </a:r>
            <a:r>
              <a:rPr lang="ru-RU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Сызранский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нефтеперерабатывающий завод, откуда первым же эшелоном в Сталинград отправили топливо. Более тысячи советских танков ежедневно заправлялись куйбышевским бензином.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119012" y="5365432"/>
            <a:ext cx="39237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Монтаж оборудования на </a:t>
            </a:r>
            <a:r>
              <a:rPr lang="ru-RU" sz="1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Сызранском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нефтеперерабатывающем заводе</a:t>
            </a:r>
            <a:endParaRPr lang="ru-RU" sz="14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12" y="3252419"/>
            <a:ext cx="3846790" cy="201571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534128" y="4430753"/>
            <a:ext cx="4580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годы войны на добыче, транспортировке и переработке нефти работало много женщин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8" y="1770108"/>
            <a:ext cx="3780194" cy="25685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3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287829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в Куйбышевской области в годы войны</a:t>
            </a:r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64403" y="4691476"/>
            <a:ext cx="2795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Трамвай на Черновском шоссе в Куйбышеве. 40-е годы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70" y="1863897"/>
            <a:ext cx="3048000" cy="281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553424" y="4691476"/>
            <a:ext cx="39237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Колхозники на строительстве Волжской рокады. </a:t>
            </a:r>
            <a:r>
              <a:rPr lang="ru-RU" sz="1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Сызранский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район. 1942 год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75" y="1863897"/>
            <a:ext cx="4222688" cy="2794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7898192" y="4691476"/>
            <a:ext cx="39237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Железная дорога в районе Сызрани. </a:t>
            </a:r>
            <a:endParaRPr lang="ru-RU" sz="1400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40-е 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268" y="1866661"/>
            <a:ext cx="4231639" cy="2788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2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81652" y="2316532"/>
            <a:ext cx="102124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Куйбышевская область в годы войны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превратилась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один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крупнейших индустриальных районов страны.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Появились и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окрепли новые отрасли промышленности - нефтедобывающая, подшипниковая, автомобильная, газовая, авиационная, оборонная. </a:t>
            </a:r>
            <a:endParaRPr lang="ru-RU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промышленного производства области увеличился в 7 раз,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городу Куйбышеву – в 11 раз.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4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81652" y="2316532"/>
            <a:ext cx="102124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годы войны на долю Куйбышевской области приходилась пятая часть зерна, произведенного всем Поволжьем.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 войны куйбышевские сельчане давали фронту и тылу всю необходимую продукцию сельского хозяйства, кормили и снабжали сырьём армию и тружеников заводов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трудовой подвиг в годы войны в области были награждены орденами и медалями более 5 тысяч работников промышленности, транспорта и сельского хозяйства и около 240 тысяч человек - медалью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доблестный труд в Великой Отечественной войне. 1941-1945 годы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87829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Вклад </a:t>
            </a:r>
            <a:r>
              <a:rPr lang="ru-RU" altLang="ru-R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куйбышевцев</a:t>
            </a:r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Победу</a:t>
            </a:r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65754" y="2006801"/>
            <a:ext cx="1066049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Собирались средства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строительство танковых колонн и эскадрилий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самолётов.</a:t>
            </a:r>
          </a:p>
          <a:p>
            <a:pPr algn="ct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трудящихся Куйбышевской области поступило в Фонд Обороны </a:t>
            </a:r>
            <a:endParaRPr lang="ru-RU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395 млн. 991 тыс.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рублей.</a:t>
            </a:r>
          </a:p>
          <a:p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Собирались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отправлялись на фронт для бойцов Красной Армии </a:t>
            </a:r>
            <a:endParaRPr lang="ru-RU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продукты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сотни тысяч тёплых вещей и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подарков.</a:t>
            </a:r>
          </a:p>
          <a:p>
            <a:pPr algn="ctr"/>
            <a:endParaRPr lang="ru-RU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Массовым стало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донорство крови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фронта и госпиталей тыла </a:t>
            </a:r>
            <a:endParaRPr lang="ru-RU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сдали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тысяч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литров.</a:t>
            </a:r>
          </a:p>
          <a:p>
            <a:pPr algn="ctr"/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Госпитали области приняли и поставили на ноги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тысячи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раненых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красноармейцев.</a:t>
            </a:r>
          </a:p>
          <a:p>
            <a:endParaRPr lang="ru-RU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87829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Вклад </a:t>
            </a:r>
            <a:r>
              <a:rPr lang="ru-RU" altLang="ru-R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куйбышевцев</a:t>
            </a:r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Победу</a:t>
            </a:r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7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117560" y="2385675"/>
            <a:ext cx="995688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Победа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Куйбышевской области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ковалась в основном женскими и детскими руками –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взрослых мужчин призывали в армию даже с оборонных заводов. Трудящиеся местной промышленности, коммунального хозяйства, студенты, школьники с тринадцати лет – к станкам вставали все. </a:t>
            </a:r>
            <a:endParaRPr lang="ru-RU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 на  заводах –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 же спали, ели, учились читать и писать. Для подготовки молодых кадров в Куйбышеве в экстренном порядке были организованы школы фабрично-заводского обучения и ремесленные училища.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8324" y="1714562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гордость </a:t>
            </a:r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нашей области- люди.</a:t>
            </a:r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416439" y="2684317"/>
            <a:ext cx="935912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и Куйбышевская область в годы </a:t>
            </a:r>
            <a:endParaRPr lang="ru-RU" altLang="ru-RU" sz="32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Великой </a:t>
            </a:r>
            <a:r>
              <a:rPr lang="ru-RU" altLang="ru-RU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Отечественной </a:t>
            </a:r>
            <a:r>
              <a:rPr lang="ru-RU" altLang="ru-RU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войны.</a:t>
            </a:r>
          </a:p>
          <a:p>
            <a:pPr algn="ctr"/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и спорт в Куйбышеве в годы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войны.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22" y="888521"/>
            <a:ext cx="1984339" cy="13083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21" y="536958"/>
            <a:ext cx="1654347" cy="18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4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287829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</a:t>
            </a:r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Куйбышеве в годы войны.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11046" y="4628272"/>
            <a:ext cx="27959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театр в годы войны находится в эвакуации в Куйбышеве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833475" y="4628272"/>
            <a:ext cx="39237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Д.Д. Шостакович в Куйбышеве. </a:t>
            </a:r>
            <a:endParaRPr lang="ru-RU" sz="1400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1942 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002955" y="4628272"/>
            <a:ext cx="3523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Алексей Николаевич </a:t>
            </a:r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Толстой - русский 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советский писатель </a:t>
            </a:r>
            <a:endParaRPr lang="ru-RU" sz="1400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9" y="2035298"/>
            <a:ext cx="3217948" cy="2405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57" y="2042183"/>
            <a:ext cx="3083826" cy="2398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8569" y="2035298"/>
            <a:ext cx="3792145" cy="2398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4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16308" y="2487432"/>
            <a:ext cx="61068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25 августа 1941 года в народное ополчение только в г. Куйбышеве вступили 16 842 человека. </a:t>
            </a:r>
          </a:p>
          <a:p>
            <a:endParaRPr lang="ru-RU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середине октября в армию из области было направлено свыше 300 тысяч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5" y="1821734"/>
            <a:ext cx="4629208" cy="3333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7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287829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Дмитрий Дмитриевич </a:t>
            </a:r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Шостакович в </a:t>
            </a: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Куйбышеве в годы войны.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168609" y="4628272"/>
            <a:ext cx="39237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марта 1942 года в Куйбышеве</a:t>
            </a:r>
          </a:p>
          <a:p>
            <a:pPr algn="ctr"/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 была исполнена</a:t>
            </a:r>
          </a:p>
          <a:p>
            <a:pPr algn="ctr"/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7-ая симфония Д. Шостаковича </a:t>
            </a:r>
            <a:endParaRPr lang="ru-RU" sz="14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4087" y="4628272"/>
            <a:ext cx="35233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Генеральная репетиция</a:t>
            </a:r>
          </a:p>
          <a:p>
            <a:pPr algn="ctr"/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Куйбышев</a:t>
            </a:r>
          </a:p>
          <a:p>
            <a:pPr algn="ctr"/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 1942 </a:t>
            </a:r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51" y="2006372"/>
            <a:ext cx="3524866" cy="2475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6308" y="2009074"/>
            <a:ext cx="3848392" cy="2475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90" y="2006372"/>
            <a:ext cx="3369623" cy="2481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8178706" y="4628272"/>
            <a:ext cx="39237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Афиша</a:t>
            </a:r>
            <a:endParaRPr lang="ru-RU" sz="14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9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287829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академический Большой театр СССР в эвакуации </a:t>
            </a:r>
            <a:endParaRPr lang="ru-RU" altLang="ru-R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Куйбышеве </a:t>
            </a:r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ноябрь 1941- лето 1943 гг.)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80325" y="4568119"/>
            <a:ext cx="35233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Куйбышев, школа №81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endParaRPr lang="ru-RU" sz="1400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которой размещался первый эшелон артистов Большого театра</a:t>
            </a:r>
            <a:endParaRPr lang="ru-RU" sz="1400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1" y="2150512"/>
            <a:ext cx="3378500" cy="2314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334314" y="4568119"/>
            <a:ext cx="3523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Репетиция оперы «Севильский  цирюльник»</a:t>
            </a:r>
            <a:endParaRPr lang="ru-RU" sz="1400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544" y="2182464"/>
            <a:ext cx="4027172" cy="2314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999" y="2167765"/>
            <a:ext cx="3284807" cy="2314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8199716" y="4568119"/>
            <a:ext cx="3523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Премьера оперы «Вильгельм Телль» состоялась 8 ноября 1942 года</a:t>
            </a:r>
            <a:endParaRPr lang="ru-RU" sz="1400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6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287829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академический Большой театр СССР в эвакуации </a:t>
            </a:r>
            <a:endParaRPr lang="ru-RU" altLang="ru-R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Куйбышеве </a:t>
            </a:r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ноябрь 1941- лето 1943 гг.)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80147" y="2035554"/>
            <a:ext cx="92317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весь период пребывания Большого театра в Куйбышеве его коллективом было перечислено в фонд обороны (личные взносы работников, показ спектаклей и концертов в выходные дни) 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1911414 рублей 55 копеек.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3431" y="5413191"/>
            <a:ext cx="3523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Фронтовая бригада Большого театра. Выступление в госпитале</a:t>
            </a:r>
            <a:endParaRPr lang="ru-RU" sz="1400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415767" y="2861171"/>
            <a:ext cx="757466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газеты ГАБТ «Советский артист» (1985. 7 мая</a:t>
            </a:r>
            <a:r>
              <a:rPr lang="ru-RU" sz="1400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r>
              <a:rPr lang="ru-RU" sz="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ru-RU" sz="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с 6 ноября 1941 года по 20 августа 1942 года было проведено </a:t>
            </a:r>
            <a:endParaRPr lang="ru-RU" sz="1400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262 военно-шефских </a:t>
            </a:r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которых участвовало </a:t>
            </a:r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5 360 человек.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Концертные 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выступления состоялись:</a:t>
            </a:r>
          </a:p>
          <a:p>
            <a:pPr algn="just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 частях Красной Армии - 123;</a:t>
            </a:r>
          </a:p>
          <a:p>
            <a:pPr algn="just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 госпиталях - 95;</a:t>
            </a:r>
          </a:p>
          <a:p>
            <a:pPr algn="just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оборонных заводах - 34;</a:t>
            </a:r>
          </a:p>
          <a:p>
            <a:pPr algn="just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призывных пунктах - 5;</a:t>
            </a:r>
          </a:p>
          <a:p>
            <a:pPr algn="just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 фонд обороны - 5.</a:t>
            </a:r>
          </a:p>
          <a:p>
            <a:pPr algn="just"/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всего в госпиталях и воинских частях в тыла было дано </a:t>
            </a:r>
            <a:r>
              <a:rPr lang="ru-RU" sz="1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свыше </a:t>
            </a:r>
          </a:p>
          <a:p>
            <a:pPr algn="just"/>
            <a:r>
              <a:rPr lang="ru-RU" sz="1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концертов и более 60 шефских спектаклей».</a:t>
            </a:r>
          </a:p>
          <a:p>
            <a:pPr algn="ctr"/>
            <a:endParaRPr lang="ru-RU" sz="14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35" y="2675032"/>
            <a:ext cx="4012765" cy="267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287829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Профессиональный </a:t>
            </a: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футбольный клуб «Крылья Советов»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80147" y="1868503"/>
            <a:ext cx="92317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апреле 1942 года в Куйбышеве был основан профессиональный футбольный клуб </a:t>
            </a:r>
            <a:endParaRPr lang="ru-RU" sz="1400" b="1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Крылья Советов</a:t>
            </a:r>
            <a:r>
              <a:rPr lang="ru-RU" sz="14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b="1" i="1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70834" y="4798565"/>
            <a:ext cx="3523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октября 1943 года. Куйбышев. Здравница авиазавода №24</a:t>
            </a:r>
            <a:endParaRPr lang="ru-RU" sz="1400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3"/>
          <a:stretch/>
        </p:blipFill>
        <p:spPr>
          <a:xfrm>
            <a:off x="518153" y="2411139"/>
            <a:ext cx="3828735" cy="2219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81" y="2409095"/>
            <a:ext cx="2962630" cy="2221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304" y="2409094"/>
            <a:ext cx="2962630" cy="2221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8021933" y="4771732"/>
            <a:ext cx="3523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июня 1945 года. </a:t>
            </a:r>
            <a:endParaRPr lang="ru-RU" sz="1400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стадион</a:t>
            </a:r>
            <a:endParaRPr lang="ru-RU" sz="1400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98562" y="4798565"/>
            <a:ext cx="3523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июня 1945 года. </a:t>
            </a:r>
            <a:endParaRPr lang="ru-RU" sz="1400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стадион</a:t>
            </a:r>
            <a:endParaRPr lang="ru-RU" sz="1400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0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416439" y="2684317"/>
            <a:ext cx="935912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и Куйбышевская область в годы </a:t>
            </a:r>
            <a:endParaRPr lang="ru-RU" altLang="ru-RU" sz="32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Великой </a:t>
            </a:r>
            <a:r>
              <a:rPr lang="ru-RU" altLang="ru-RU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Отечественной </a:t>
            </a:r>
            <a:r>
              <a:rPr lang="ru-RU" altLang="ru-RU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войны.</a:t>
            </a:r>
          </a:p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Военный парад 7 ноября 1941 года в Куйбышеве.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22" y="888521"/>
            <a:ext cx="1984339" cy="13083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21" y="536958"/>
            <a:ext cx="1654347" cy="18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7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6" y="3418940"/>
            <a:ext cx="5230190" cy="2163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527522" y="958783"/>
            <a:ext cx="8966587" cy="32009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altLang="ru-RU" sz="2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ноября 1941 года </a:t>
            </a:r>
            <a:r>
              <a:rPr lang="ru-RU" altLang="ru-RU" sz="1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военные парады прошли </a:t>
            </a:r>
            <a:r>
              <a:rPr lang="ru-RU" altLang="ru-RU" sz="1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altLang="ru-RU" sz="1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трех городах: Москве, Куйбышеве и </a:t>
            </a:r>
            <a:r>
              <a:rPr lang="ru-RU" altLang="ru-RU" sz="1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Воронеже.</a:t>
            </a:r>
          </a:p>
          <a:p>
            <a:pPr algn="just">
              <a:lnSpc>
                <a:spcPct val="100000"/>
              </a:lnSpc>
            </a:pPr>
            <a:r>
              <a:rPr lang="ru-RU" altLang="ru-RU" sz="1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Парад в Запасной столице г. Куйбышеве стал самым масштабным и продолжительным по времени. Демонстрация военной мощи была самой многочисленной: </a:t>
            </a:r>
            <a:r>
              <a:rPr lang="ru-RU" sz="1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25 тысяч бойцов, 178 тысяч жителей маршировали по площади Куйбышева, в параде была задействована самая современная военная техника. Проведен единственный за годы войны воздушный парад.</a:t>
            </a:r>
            <a:r>
              <a:rPr lang="ru-RU" altLang="ru-RU" sz="18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8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1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1" descr="курсанты Куйбыше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052" y="3553432"/>
            <a:ext cx="3108392" cy="2028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276" y="3558173"/>
            <a:ext cx="3054688" cy="2036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003157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Военный парад 7 ноября 1941 года в Куйбышеве.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0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66787" y="1870177"/>
            <a:ext cx="9971507" cy="405625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ru-RU" altLang="ru-RU" sz="18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Командовал </a:t>
            </a:r>
            <a:r>
              <a:rPr lang="ru-RU" altLang="ru-RU" sz="1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парадом 7 ноября 1941 года генерал-лейтенант, командующий 60-й резервной армией М.А. </a:t>
            </a:r>
            <a:r>
              <a:rPr lang="ru-RU" altLang="ru-RU" sz="1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Пуркаев</a:t>
            </a:r>
            <a:r>
              <a:rPr lang="ru-RU" altLang="ru-RU" sz="1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8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altLang="ru-RU" sz="1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принимал  Маршал Советского Союза К.Е. </a:t>
            </a:r>
            <a:r>
              <a:rPr lang="ru-RU" altLang="ru-RU" sz="18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Ворошилов.</a:t>
            </a:r>
            <a:endParaRPr lang="ru-RU" altLang="ru-RU" sz="18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1" y="2689352"/>
            <a:ext cx="7167760" cy="3628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879" y="2690450"/>
            <a:ext cx="5019431" cy="3646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256491" y="5757790"/>
            <a:ext cx="27883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ноября 1941 года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1003157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Военный парад 7 ноября 1941 года в Куйбышеве.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3411" y="843685"/>
            <a:ext cx="9605878" cy="2433112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altLang="ru-RU" sz="18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altLang="ru-RU" sz="1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зрительских трибунах были партийные и советские деятели, эвакуированные в Куйбышев представители </a:t>
            </a:r>
            <a:r>
              <a:rPr lang="ru-RU" altLang="ru-RU" sz="18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дипломатических миссий</a:t>
            </a:r>
            <a:r>
              <a:rPr lang="ru-RU" altLang="ru-RU" sz="1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иностранные послы и военные </a:t>
            </a:r>
            <a:r>
              <a:rPr lang="ru-RU" altLang="ru-RU" sz="18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атташе, советские </a:t>
            </a:r>
            <a:r>
              <a:rPr lang="ru-RU" altLang="ru-RU" sz="1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иностранные журналисты.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66" y="2646071"/>
            <a:ext cx="5454619" cy="3634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5" y="2646071"/>
            <a:ext cx="5723055" cy="3634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465826" y="2826308"/>
            <a:ext cx="27620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ноября 1941 года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003157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Военный парад 7 ноября 1941 года в Куйбышеве.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0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3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1632" y="1794937"/>
            <a:ext cx="10608736" cy="1211761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количеству участвующих </a:t>
            </a:r>
            <a:r>
              <a:rPr lang="ru-RU" altLang="ru-RU" sz="16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подразделений </a:t>
            </a: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бойцов действующей армии, гражданского прохождения, а также воздействия Парада на представителей иностранных </a:t>
            </a:r>
            <a:r>
              <a:rPr lang="ru-RU" altLang="ru-RU" sz="16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</a:t>
            </a: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парад </a:t>
            </a: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ноября 1941 года в Куйбышеве приравняли к важнейшей военной </a:t>
            </a:r>
            <a:r>
              <a:rPr lang="ru-RU" altLang="ru-RU" sz="16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операции.</a:t>
            </a:r>
            <a:endParaRPr lang="ru-RU" altLang="ru-RU" sz="1600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96" y="3086345"/>
            <a:ext cx="4681233" cy="2816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73" y="3086345"/>
            <a:ext cx="4224814" cy="2816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1003157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Военный парад 7 ноября 1941 года в Куйбышеве.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1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4175" y="1845700"/>
            <a:ext cx="10155878" cy="43561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ru-RU" altLang="ru-RU" sz="16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Парад сыграл </a:t>
            </a: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важную роль в Великой Победе – увидев мощь Советской Армии, ни Турция, </a:t>
            </a:r>
            <a:r>
              <a:rPr lang="ru-RU" altLang="ru-RU" sz="16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 </a:t>
            </a: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Япония в войну </a:t>
            </a:r>
            <a:r>
              <a:rPr lang="ru-RU" altLang="ru-RU" sz="16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 СССР не вступили.</a:t>
            </a:r>
            <a:endParaRPr lang="ru-RU" altLang="ru-RU" sz="1600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808296" y="2856170"/>
            <a:ext cx="10630329" cy="435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altLang="ru-RU" sz="16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Посол Японии, генерал </a:t>
            </a:r>
            <a:r>
              <a:rPr lang="ru-RU" altLang="ru-RU" sz="1600" i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Татекава</a:t>
            </a:r>
            <a:r>
              <a:rPr lang="ru-RU" altLang="ru-RU" sz="16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впечатленный военной мощью русских, передал своему командованию: </a:t>
            </a:r>
          </a:p>
          <a:p>
            <a:pPr>
              <a:lnSpc>
                <a:spcPct val="150000"/>
              </a:lnSpc>
            </a:pPr>
            <a:r>
              <a:rPr lang="ru-RU" altLang="ru-RU" sz="16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«Немецкая пропаганда сильно искажает действительность, у Советского Союза хватает и самолетов и солдат».</a:t>
            </a:r>
            <a:endParaRPr lang="ru-RU" altLang="ru-RU" sz="1600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/>
          <a:stretch/>
        </p:blipFill>
        <p:spPr>
          <a:xfrm>
            <a:off x="6096000" y="3695205"/>
            <a:ext cx="4586207" cy="2096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3" descr="пулеметчики на параде в Куйбышев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99" y="3695205"/>
            <a:ext cx="3250770" cy="204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1003157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Военный парад 7 ноября 1941 года в Куйбышеве.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313711" y="1689238"/>
            <a:ext cx="6268534" cy="1289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октября 1941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по </a:t>
            </a: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приказу ГКО</a:t>
            </a:r>
            <a:b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был объявлен</a:t>
            </a:r>
            <a:b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«Запасной столицей» СССР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5"/>
          <a:stretch/>
        </p:blipFill>
        <p:spPr>
          <a:xfrm>
            <a:off x="1579166" y="1332550"/>
            <a:ext cx="3245474" cy="4391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5313711" y="2984748"/>
            <a:ext cx="6081781" cy="1940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altLang="ru-RU" sz="1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город были эвакуированы промышленные и оборонные </a:t>
            </a:r>
            <a:r>
              <a:rPr lang="ru-RU" altLang="ru-RU" sz="18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предприятия</a:t>
            </a:r>
            <a:r>
              <a:rPr lang="ru-RU" altLang="ru-RU" sz="1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советское правительство, дипломатические миссии и военные атташе, заслуженные деятели культуры и искусства, ведущие средства массовой информации СССР и иностранных держав, Государственный ордена Ленина академический Большой театр Союза ССР.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7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3123" y="1650916"/>
            <a:ext cx="11495153" cy="3240088"/>
          </a:xfrm>
        </p:spPr>
        <p:txBody>
          <a:bodyPr>
            <a:normAutofit/>
          </a:bodyPr>
          <a:lstStyle/>
          <a:p>
            <a:pPr algn="just">
              <a:spcAft>
                <a:spcPct val="40000"/>
              </a:spcAft>
            </a:pP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«Волжская коммуна»  8 ноября 1941 года</a:t>
            </a:r>
          </a:p>
          <a:p>
            <a:pPr algn="just">
              <a:spcAft>
                <a:spcPct val="40000"/>
              </a:spcAft>
            </a:pPr>
            <a:r>
              <a:rPr lang="ru-RU" altLang="ru-RU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«Начался железный поток красноармейцев с автоматами, винтовками и не было ему конца. Это шла запасная, резервная русская сила, которую не учел Гитлер в своих подсчетах. Волна за волной проходили бойцы в зеленых касках. Как только площадь опустела, послушался нарастающий рокот приближавшихся тачанок. Музыка сменила темп. За легкими тачанками проследовала моторизованная пехота, за нею прожекторные команды пронеслись на своих машинах. Танкетки, тягачи с орудиями, минометы, зенитки, танки, бронемашины – все было тут».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4753651" y="3314107"/>
            <a:ext cx="7054625" cy="324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ct val="40000"/>
              </a:spcAft>
            </a:pPr>
            <a:r>
              <a:rPr lang="ru-RU" altLang="ru-RU" sz="1700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«Волжская коммуна» 8 ноября 2011 года</a:t>
            </a:r>
          </a:p>
          <a:p>
            <a:pPr algn="just">
              <a:spcAft>
                <a:spcPct val="40000"/>
              </a:spcAft>
            </a:pPr>
            <a:r>
              <a:rPr lang="ru-RU" altLang="ru-RU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«В парадных колоннах по площади Куйбышева прошли кавалерия, военная техника, зенитки и «виллисы». В пешем строю - офицеры запаса, ветераны локальных войн, члены военно-патриотических клубов, а также учащиеся кадетских школ Самары, Москвы и Нижнего Новгорода, студенты военной кафедры СГАУ, других вузов Самары. Затем наступила очередь демонстрации. В составе колонн со знаменами и флагами заводов прошагали работники 18 промышленных предприятий».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23" y="3285494"/>
            <a:ext cx="4440527" cy="3233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0" y="1003157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Военный парад 7 ноября 1941 года в Куйбышеве.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5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5761" y="1802464"/>
            <a:ext cx="6711351" cy="1982193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altLang="ru-RU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алом полотнище легендарного Знамени Победы, водруженного советскими солдатами 1 мая 1945 года на куполе Рейхстага в Берлине, белой краской выведены три условных знака: «3. У. А.» – так сокращалось название 3-й ударной армии Белорусского фронта. Создавалась она в ноябре 1941 года на берегах Волги.</a:t>
            </a:r>
            <a:br>
              <a:rPr lang="ru-RU" altLang="ru-RU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Первой </a:t>
            </a: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операцией «военно-политического» значения будущей 3-й ударной стал военный парад в «Запасной столице».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873" y="1725285"/>
            <a:ext cx="5148430" cy="4118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0515600" y="5441385"/>
            <a:ext cx="15445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1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мая 1945 г.</a:t>
            </a:r>
            <a:endParaRPr lang="ru-RU" altLang="ru-RU" sz="1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33" y="3992729"/>
            <a:ext cx="3712006" cy="2658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003157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Военный парад 7 ноября 1941 года в Куйбышеве.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0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96957" y="2018603"/>
            <a:ext cx="7615450" cy="1315796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50000"/>
              </a:lnSpc>
              <a:spcAft>
                <a:spcPct val="40000"/>
              </a:spcAft>
            </a:pPr>
            <a:r>
              <a:rPr lang="ru-RU" altLang="ru-RU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Парад Памяти </a:t>
            </a:r>
            <a:r>
              <a:rPr lang="ru-RU" alt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1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это серия патриотических мероприятий, акций, программ, конкурсов, событий, направленных на сохранение и приумножение истории России.</a:t>
            </a:r>
          </a:p>
        </p:txBody>
      </p:sp>
      <p:pic>
        <p:nvPicPr>
          <p:cNvPr id="21" name="Picture 10" descr="пехота Куйбыше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16" y="1661053"/>
            <a:ext cx="3162853" cy="2035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пехота на параде памя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"/>
          <a:stretch>
            <a:fillRect/>
          </a:stretch>
        </p:blipFill>
        <p:spPr bwMode="auto">
          <a:xfrm>
            <a:off x="764016" y="3873409"/>
            <a:ext cx="3162853" cy="204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пулеметчики на параде памяти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3"/>
          <a:stretch/>
        </p:blipFill>
        <p:spPr bwMode="auto">
          <a:xfrm>
            <a:off x="8317815" y="3873409"/>
            <a:ext cx="3250772" cy="204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3" descr="пулеметчики на параде в Куйбышев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957" y="3881794"/>
            <a:ext cx="3250770" cy="204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764016" y="1710826"/>
            <a:ext cx="17257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7 ноября 1941 г.</a:t>
            </a:r>
            <a:endParaRPr lang="ru-RU" alt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6173497" y="5608856"/>
            <a:ext cx="17257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ноября 1941 г.</a:t>
            </a:r>
            <a:endParaRPr lang="ru-RU" altLang="ru-RU" sz="1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764016" y="3881794"/>
            <a:ext cx="17257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7 ноября 2011 г.</a:t>
            </a:r>
            <a:endParaRPr lang="ru-RU" alt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8469322" y="5608855"/>
            <a:ext cx="17257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ноября 2011 г.</a:t>
            </a:r>
            <a:endParaRPr lang="ru-RU" altLang="ru-RU" sz="1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0" y="1003157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патриотический проект «Парад Памяти»</a:t>
            </a:r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38853" y="2068307"/>
            <a:ext cx="9314293" cy="3603955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Парад </a:t>
            </a: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Памяти проводится при </a:t>
            </a: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активной поддержке </a:t>
            </a: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Правительства Самарской </a:t>
            </a: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области, Правительства Российской Федерации (Министерства </a:t>
            </a: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обороны, Министерства иностранных дел, Министерства культуры Российской </a:t>
            </a: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Федерации), </a:t>
            </a: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Российского военно-исторического </a:t>
            </a: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общества, а также Администрации Президента Российской Федерации.</a:t>
            </a:r>
            <a:endParaRPr lang="ru-RU" altLang="ru-RU" sz="1800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altLang="ru-RU" sz="18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altLang="ru-RU" sz="18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</a:pPr>
            <a:endParaRPr lang="ru-RU" altLang="ru-RU" sz="1800" b="1" i="1" dirty="0" smtClean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</a:pPr>
            <a:endParaRPr lang="ru-RU" altLang="ru-RU" sz="1800" b="1" i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1003157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патриотический проект «Парад Памяти»</a:t>
            </a:r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8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1003157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патриотический проект «Парад Памяти»</a:t>
            </a:r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2694" y="1641585"/>
            <a:ext cx="11417611" cy="422437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altLang="ru-RU" sz="1600" b="1" i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2011 году </a:t>
            </a:r>
            <a:r>
              <a:rPr lang="ru-RU" altLang="ru-RU" sz="1600" i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Парад Памяти был </a:t>
            </a:r>
            <a:r>
              <a:rPr lang="ru-RU" altLang="ru-RU" sz="1600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посвящен юбилейной </a:t>
            </a:r>
            <a:r>
              <a:rPr lang="ru-RU" altLang="ru-RU" sz="1600" i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дате - </a:t>
            </a:r>
            <a:r>
              <a:rPr lang="ru-RU" altLang="ru-RU" sz="1600" b="1" i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70-летию военного </a:t>
            </a:r>
            <a:r>
              <a:rPr lang="ru-RU" alt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парада. </a:t>
            </a:r>
          </a:p>
          <a:p>
            <a:pPr algn="l">
              <a:lnSpc>
                <a:spcPct val="100000"/>
              </a:lnSpc>
            </a:pPr>
            <a:r>
              <a:rPr lang="ru-RU" altLang="ru-RU" sz="16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 году </a:t>
            </a:r>
            <a:r>
              <a:rPr lang="ru-RU" altLang="ru-RU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Парад носил название «Запасная </a:t>
            </a:r>
            <a:r>
              <a:rPr lang="ru-RU" altLang="ru-RU" sz="16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столица» и </a:t>
            </a:r>
            <a:r>
              <a:rPr lang="ru-RU" altLang="ru-RU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</a:t>
            </a: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посвящен подвигу тружеников </a:t>
            </a:r>
            <a:r>
              <a:rPr lang="ru-RU" altLang="ru-RU" sz="16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тыла.</a:t>
            </a:r>
          </a:p>
          <a:p>
            <a:pPr algn="l">
              <a:lnSpc>
                <a:spcPct val="100000"/>
              </a:lnSpc>
            </a:pP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2013 году </a:t>
            </a:r>
            <a:r>
              <a:rPr lang="ru-RU" altLang="ru-RU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Парад и все специальные мероприятия были посвящены </a:t>
            </a: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70-летию образования Суворовских военных и Нахимовских военно-морских </a:t>
            </a:r>
            <a:r>
              <a:rPr lang="ru-RU" altLang="ru-RU" sz="16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училищ.</a:t>
            </a:r>
          </a:p>
          <a:p>
            <a:pPr algn="l">
              <a:lnSpc>
                <a:spcPct val="100000"/>
              </a:lnSpc>
            </a:pP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2014 году </a:t>
            </a:r>
            <a:r>
              <a:rPr lang="ru-RU" altLang="ru-RU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Парад и все специальные </a:t>
            </a:r>
            <a:r>
              <a:rPr lang="ru-RU" altLang="ru-RU" sz="16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были </a:t>
            </a:r>
            <a:r>
              <a:rPr lang="ru-RU" altLang="ru-RU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посвящены </a:t>
            </a: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теме «Дружбы народов</a:t>
            </a:r>
            <a:r>
              <a:rPr lang="ru-RU" altLang="ru-RU" sz="16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altLang="ru-RU" sz="1600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2015 году </a:t>
            </a:r>
            <a:r>
              <a:rPr lang="ru-RU" altLang="ru-RU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Парад и все специальные </a:t>
            </a:r>
            <a:r>
              <a:rPr lang="ru-RU" altLang="ru-RU" sz="16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были </a:t>
            </a:r>
            <a:r>
              <a:rPr lang="ru-RU" altLang="ru-RU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посвящены </a:t>
            </a: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«Героям Отечества»</a:t>
            </a:r>
            <a:r>
              <a:rPr lang="ru-RU" altLang="ru-RU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Героям Советского Союза, полным кавалерам ордена Славы, героям России, Социалистического труда, полным кавалерам трудовой </a:t>
            </a:r>
            <a:r>
              <a:rPr lang="ru-RU" altLang="ru-RU" sz="16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славы.</a:t>
            </a:r>
          </a:p>
          <a:p>
            <a:pPr algn="l">
              <a:lnSpc>
                <a:spcPct val="100000"/>
              </a:lnSpc>
            </a:pP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Парад 2016 года </a:t>
            </a:r>
            <a:r>
              <a:rPr lang="ru-RU" altLang="ru-RU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посвящен </a:t>
            </a: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75-летию исторического парада </a:t>
            </a:r>
            <a:r>
              <a:rPr lang="ru-RU" altLang="ru-RU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«Запасной столице» и присвоению Самаре статуса «Город трудовой и боевой славы</a:t>
            </a:r>
            <a:r>
              <a:rPr lang="ru-RU" altLang="ru-RU" sz="16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algn="l">
              <a:lnSpc>
                <a:spcPct val="100000"/>
              </a:lnSpc>
            </a:pP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Парад Памяти 2017 года </a:t>
            </a:r>
            <a:r>
              <a:rPr lang="ru-RU" altLang="ru-RU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все специальные мероприятия были посвящены теме </a:t>
            </a:r>
            <a:r>
              <a:rPr lang="ru-RU" altLang="ru-RU" sz="1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«Полководцы Победы</a:t>
            </a:r>
            <a:r>
              <a:rPr lang="ru-RU" altLang="ru-RU" sz="16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algn="l">
              <a:lnSpc>
                <a:spcPct val="100000"/>
              </a:lnSpc>
            </a:pPr>
            <a:r>
              <a:rPr lang="ru-RU" altLang="ru-RU" sz="16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Тематика </a:t>
            </a:r>
            <a:r>
              <a:rPr lang="ru-RU" altLang="ru-RU" sz="16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Парада Памяти  2018 года - «Оружие Победы».</a:t>
            </a:r>
            <a:endParaRPr lang="ru-RU" altLang="ru-RU" sz="1600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ru-RU" altLang="ru-RU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ru-RU" altLang="ru-RU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lnSpc>
                <a:spcPct val="150000"/>
              </a:lnSpc>
              <a:spcBef>
                <a:spcPts val="0"/>
              </a:spcBef>
            </a:pPr>
            <a:endParaRPr lang="ru-RU" altLang="ru-RU" sz="1600" b="1" i="1" dirty="0" smtClean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lnSpc>
                <a:spcPct val="150000"/>
              </a:lnSpc>
              <a:spcBef>
                <a:spcPts val="0"/>
              </a:spcBef>
            </a:pPr>
            <a:endParaRPr lang="ru-RU" altLang="ru-RU" sz="1600" b="1" i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0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1003157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патриотический проект «Парад Памяти»</a:t>
            </a:r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4248" y="2129828"/>
            <a:ext cx="4253412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Основная </a:t>
            </a: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тема Парада </a:t>
            </a: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Памяти  </a:t>
            </a:r>
            <a:endParaRPr lang="ru-RU" altLang="ru-RU" sz="1800" b="1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2019 года: </a:t>
            </a:r>
          </a:p>
          <a:p>
            <a:pPr>
              <a:lnSpc>
                <a:spcPct val="100000"/>
              </a:lnSpc>
            </a:pPr>
            <a:r>
              <a:rPr lang="ru-RU" altLang="ru-RU" sz="18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«Солдатская Слава»</a:t>
            </a:r>
            <a:endParaRPr lang="ru-RU" altLang="ru-RU" sz="1800" b="1" i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89556" y="3213970"/>
            <a:ext cx="4848045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ru-RU" altLang="ru-RU" b="1" i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Темы специальных мероприятий</a:t>
            </a:r>
            <a:r>
              <a:rPr lang="ru-RU" altLang="ru-RU" b="1" i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altLang="ru-RU" i="1" dirty="0" smtClean="0">
                <a:solidFill>
                  <a:srgbClr val="002060"/>
                </a:solidFill>
                <a:cs typeface="Arial" panose="020B0604020202020204" pitchFamily="34" charset="0"/>
              </a:rPr>
              <a:t>«Эвакогоспиталь </a:t>
            </a:r>
            <a:r>
              <a:rPr lang="ru-RU" altLang="ru-RU" i="1" dirty="0">
                <a:solidFill>
                  <a:srgbClr val="002060"/>
                </a:solidFill>
                <a:cs typeface="Arial" panose="020B0604020202020204" pitchFamily="34" charset="0"/>
              </a:rPr>
              <a:t>как памятник </a:t>
            </a:r>
            <a:r>
              <a:rPr lang="ru-RU" altLang="ru-RU" i="1" dirty="0" smtClean="0">
                <a:solidFill>
                  <a:srgbClr val="002060"/>
                </a:solidFill>
                <a:cs typeface="Arial" panose="020B0604020202020204" pitchFamily="34" charset="0"/>
              </a:rPr>
              <a:t>солдату» - посвященная </a:t>
            </a:r>
            <a:r>
              <a:rPr lang="ru-RU" altLang="ru-RU" i="1" dirty="0">
                <a:solidFill>
                  <a:srgbClr val="002060"/>
                </a:solidFill>
                <a:cs typeface="Arial" panose="020B0604020202020204" pitchFamily="34" charset="0"/>
              </a:rPr>
              <a:t>подвигу врачей </a:t>
            </a:r>
            <a:r>
              <a:rPr lang="ru-RU" altLang="ru-RU" i="1" dirty="0" smtClean="0">
                <a:solidFill>
                  <a:srgbClr val="002060"/>
                </a:solidFill>
                <a:cs typeface="Arial" panose="020B0604020202020204" pitchFamily="34" charset="0"/>
              </a:rPr>
              <a:t>и приуроченная </a:t>
            </a:r>
            <a:r>
              <a:rPr lang="ru-RU" altLang="ru-RU" i="1" dirty="0">
                <a:solidFill>
                  <a:srgbClr val="002060"/>
                </a:solidFill>
                <a:cs typeface="Arial" panose="020B0604020202020204" pitchFamily="34" charset="0"/>
              </a:rPr>
              <a:t>100-летию Самарского медицинского </a:t>
            </a:r>
            <a:r>
              <a:rPr lang="ru-RU" altLang="ru-RU" i="1" dirty="0" smtClean="0">
                <a:solidFill>
                  <a:srgbClr val="002060"/>
                </a:solidFill>
                <a:cs typeface="Arial" panose="020B0604020202020204" pitchFamily="34" charset="0"/>
              </a:rPr>
              <a:t>университета;</a:t>
            </a:r>
            <a:endParaRPr lang="ru-RU" altLang="ru-RU" i="1" dirty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altLang="ru-RU" i="1" dirty="0" smtClean="0">
                <a:solidFill>
                  <a:srgbClr val="002060"/>
                </a:solidFill>
                <a:cs typeface="Arial" panose="020B0604020202020204" pitchFamily="34" charset="0"/>
              </a:rPr>
              <a:t>«Куйбышев – дипломатическая столица».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68" y="4264423"/>
            <a:ext cx="3396250" cy="2264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306" y="4264422"/>
            <a:ext cx="3396250" cy="2264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68" y="1876511"/>
            <a:ext cx="3396251" cy="2264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219" y="1876511"/>
            <a:ext cx="3412424" cy="2274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25453" y="1302589"/>
            <a:ext cx="9458494" cy="206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Впервые </a:t>
            </a:r>
            <a:r>
              <a:rPr lang="ru-RU" alt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России в </a:t>
            </a:r>
            <a:r>
              <a:rPr lang="ru-RU" alt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рамках Парада Памяти </a:t>
            </a:r>
            <a:endParaRPr lang="ru-RU" altLang="ru-RU" sz="18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 </a:t>
            </a:r>
            <a:r>
              <a:rPr lang="ru-RU" alt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марш юнармейцев, </a:t>
            </a:r>
            <a:endParaRPr lang="ru-RU" altLang="ru-RU" sz="18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8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посвященный 100-летию </a:t>
            </a:r>
            <a:r>
              <a:rPr lang="ru-RU" alt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Михаила Тимофеевича Калашникова.</a:t>
            </a:r>
          </a:p>
          <a:p>
            <a:pPr>
              <a:lnSpc>
                <a:spcPct val="100000"/>
              </a:lnSpc>
            </a:pPr>
            <a:endParaRPr lang="ru-RU" altLang="ru-RU" sz="18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В марше приняли участие </a:t>
            </a:r>
            <a:r>
              <a:rPr lang="ru-RU" altLang="ru-RU" sz="18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более </a:t>
            </a:r>
            <a:r>
              <a:rPr lang="ru-RU" alt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2,5 </a:t>
            </a:r>
            <a:r>
              <a:rPr lang="ru-RU" altLang="ru-RU" sz="18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тысяч юнармейцев </a:t>
            </a:r>
            <a:r>
              <a:rPr lang="ru-RU" altLang="ru-RU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lang="ru-RU" altLang="ru-RU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муниципальных районов и городских округов Самарской </a:t>
            </a:r>
            <a:r>
              <a:rPr lang="ru-RU" altLang="ru-RU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области, </a:t>
            </a:r>
          </a:p>
          <a:p>
            <a:pPr>
              <a:lnSpc>
                <a:spcPct val="100000"/>
              </a:lnSpc>
            </a:pPr>
            <a:r>
              <a:rPr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что стало самым </a:t>
            </a:r>
            <a:r>
              <a:rPr lang="ru-RU" alt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массовым участием юнармейцев в истории парадов.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117" y="2793155"/>
            <a:ext cx="2142638" cy="30225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3" y="3435904"/>
            <a:ext cx="3071781" cy="2047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207" y="3371352"/>
            <a:ext cx="2735261" cy="2051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99" y="4088768"/>
            <a:ext cx="3029036" cy="2019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9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880453" y="673458"/>
            <a:ext cx="8048551" cy="1009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реконструкции </a:t>
            </a: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Сталинград - 42</a:t>
            </a: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Группа полковника Горохова» </a:t>
            </a:r>
            <a:endParaRPr lang="ru-RU" altLang="ru-RU" sz="1800" b="1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приняли участие </a:t>
            </a: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военно-исторических клуба </a:t>
            </a:r>
          </a:p>
          <a:p>
            <a:pPr>
              <a:lnSpc>
                <a:spcPct val="100000"/>
              </a:lnSpc>
            </a:pP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12 регионов России и 2 стран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9" y="1908263"/>
            <a:ext cx="2937871" cy="1958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9" y="4300696"/>
            <a:ext cx="2937871" cy="1958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056" y="1810115"/>
            <a:ext cx="3135447" cy="2205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89" y="4253035"/>
            <a:ext cx="2937873" cy="2090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90" y="1908263"/>
            <a:ext cx="2937872" cy="1958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056" y="4253035"/>
            <a:ext cx="3135447" cy="209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6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880453" y="673458"/>
            <a:ext cx="8048551" cy="1009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реконструкции </a:t>
            </a: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Сталинград - 42</a:t>
            </a: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Группа полковника Горохова» </a:t>
            </a:r>
            <a:endParaRPr lang="ru-RU" altLang="ru-RU" sz="1800" b="1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приняли участие </a:t>
            </a: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военно-исторических клуба </a:t>
            </a:r>
          </a:p>
          <a:p>
            <a:pPr>
              <a:lnSpc>
                <a:spcPct val="100000"/>
              </a:lnSpc>
            </a:pP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12 регионов России и 2 стран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8" y="1837487"/>
            <a:ext cx="2975441" cy="1984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8" y="4015036"/>
            <a:ext cx="2954261" cy="1969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82" y="1837487"/>
            <a:ext cx="2919756" cy="1946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82" y="3994084"/>
            <a:ext cx="2919756" cy="1946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01" y="1717252"/>
            <a:ext cx="3006021" cy="20044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01" y="3924907"/>
            <a:ext cx="3006021" cy="16908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7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23015" y="623437"/>
            <a:ext cx="10945970" cy="822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Выставочная экспозиция</a:t>
            </a:r>
          </a:p>
          <a:p>
            <a:pPr>
              <a:lnSpc>
                <a:spcPct val="100000"/>
              </a:lnSpc>
            </a:pP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«Большой Театр в годы </a:t>
            </a: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эвакуации </a:t>
            </a:r>
          </a:p>
          <a:p>
            <a:pPr>
              <a:lnSpc>
                <a:spcPct val="100000"/>
              </a:lnSpc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Запасной столице г. Куйбышеве 1941-1943»</a:t>
            </a:r>
            <a:endParaRPr lang="ru-RU" alt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8" y="1636098"/>
            <a:ext cx="2890156" cy="3853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49" y="2266681"/>
            <a:ext cx="5027081" cy="3770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693" y="1745775"/>
            <a:ext cx="3612244" cy="374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6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2286" r="4038" b="3928"/>
          <a:stretch/>
        </p:blipFill>
        <p:spPr>
          <a:xfrm>
            <a:off x="1661746" y="1257302"/>
            <a:ext cx="2734408" cy="3851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11972" y="5198220"/>
            <a:ext cx="5247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расположения иностранных посольств в Куйбышеве в 1941-1943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годах.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012" y="1514931"/>
            <a:ext cx="4572000" cy="2866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559012" y="446673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военной миссии Великобритании. </a:t>
            </a:r>
            <a:endParaRPr lang="ru-RU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улица Куйбышева, 151 (дом Наумова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3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57" y="1631768"/>
            <a:ext cx="3757074" cy="2269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80908" y="498675"/>
            <a:ext cx="7030184" cy="892175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Реконструкции военных сражений</a:t>
            </a:r>
            <a:endParaRPr lang="ru-RU" altLang="ru-RU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7" b="26202"/>
          <a:stretch/>
        </p:blipFill>
        <p:spPr>
          <a:xfrm>
            <a:off x="4330674" y="4058205"/>
            <a:ext cx="7302189" cy="2126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 r="16314" b="6539"/>
          <a:stretch/>
        </p:blipFill>
        <p:spPr>
          <a:xfrm>
            <a:off x="8324491" y="1611626"/>
            <a:ext cx="3308372" cy="2294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496236" y="1908435"/>
            <a:ext cx="3639861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ru-RU" altLang="ru-RU" sz="1700" i="1" dirty="0" smtClean="0">
                <a:solidFill>
                  <a:srgbClr val="002060"/>
                </a:solidFill>
              </a:rPr>
              <a:t>- «</a:t>
            </a:r>
            <a:r>
              <a:rPr lang="ru-RU" altLang="ru-RU" sz="1700" i="1" dirty="0">
                <a:solidFill>
                  <a:srgbClr val="002060"/>
                </a:solidFill>
              </a:rPr>
              <a:t>Битва за Москву</a:t>
            </a:r>
            <a:r>
              <a:rPr lang="ru-RU" altLang="ru-RU" sz="1700" i="1" dirty="0" smtClean="0">
                <a:solidFill>
                  <a:srgbClr val="002060"/>
                </a:solidFill>
              </a:rPr>
              <a:t>».</a:t>
            </a:r>
          </a:p>
          <a:p>
            <a:pPr>
              <a:spcAft>
                <a:spcPts val="600"/>
              </a:spcAft>
            </a:pPr>
            <a:r>
              <a:rPr lang="ru-RU" altLang="ru-RU" sz="1700" i="1" dirty="0" smtClean="0">
                <a:solidFill>
                  <a:srgbClr val="002060"/>
                </a:solidFill>
              </a:rPr>
              <a:t>- «</a:t>
            </a:r>
            <a:r>
              <a:rPr lang="ru-RU" altLang="ru-RU" sz="1700" i="1" dirty="0">
                <a:solidFill>
                  <a:srgbClr val="002060"/>
                </a:solidFill>
              </a:rPr>
              <a:t>Тихвинская операция</a:t>
            </a:r>
            <a:r>
              <a:rPr lang="ru-RU" altLang="ru-RU" sz="1700" i="1" dirty="0" smtClean="0">
                <a:solidFill>
                  <a:srgbClr val="002060"/>
                </a:solidFill>
              </a:rPr>
              <a:t>».</a:t>
            </a:r>
          </a:p>
          <a:p>
            <a:pPr>
              <a:spcAft>
                <a:spcPts val="600"/>
              </a:spcAft>
            </a:pPr>
            <a:r>
              <a:rPr lang="ru-RU" altLang="ru-RU" sz="1700" i="1" dirty="0" smtClean="0">
                <a:solidFill>
                  <a:srgbClr val="002060"/>
                </a:solidFill>
              </a:rPr>
              <a:t>- «</a:t>
            </a:r>
            <a:r>
              <a:rPr lang="ru-RU" altLang="ru-RU" sz="1700" i="1" dirty="0" err="1">
                <a:solidFill>
                  <a:srgbClr val="002060"/>
                </a:solidFill>
              </a:rPr>
              <a:t>Керченско</a:t>
            </a:r>
            <a:r>
              <a:rPr lang="ru-RU" altLang="ru-RU" sz="1700" i="1" dirty="0">
                <a:solidFill>
                  <a:srgbClr val="002060"/>
                </a:solidFill>
              </a:rPr>
              <a:t> – </a:t>
            </a:r>
            <a:r>
              <a:rPr lang="ru-RU" altLang="ru-RU" sz="1700" i="1" dirty="0" err="1">
                <a:solidFill>
                  <a:srgbClr val="002060"/>
                </a:solidFill>
              </a:rPr>
              <a:t>Эльтигинская</a:t>
            </a:r>
            <a:r>
              <a:rPr lang="ru-RU" altLang="ru-RU" sz="1700" i="1" dirty="0">
                <a:solidFill>
                  <a:srgbClr val="002060"/>
                </a:solidFill>
              </a:rPr>
              <a:t> операция</a:t>
            </a:r>
            <a:r>
              <a:rPr lang="ru-RU" altLang="ru-RU" sz="1700" i="1" dirty="0" smtClean="0">
                <a:solidFill>
                  <a:srgbClr val="002060"/>
                </a:solidFill>
              </a:rPr>
              <a:t>».</a:t>
            </a:r>
          </a:p>
          <a:p>
            <a:pPr>
              <a:spcAft>
                <a:spcPts val="600"/>
              </a:spcAft>
            </a:pPr>
            <a:r>
              <a:rPr lang="ru-RU" altLang="ru-RU" sz="1700" i="1" dirty="0" smtClean="0">
                <a:solidFill>
                  <a:srgbClr val="002060"/>
                </a:solidFill>
              </a:rPr>
              <a:t>- «</a:t>
            </a:r>
            <a:r>
              <a:rPr lang="ru-RU" altLang="ru-RU" sz="1700" i="1" dirty="0" err="1">
                <a:solidFill>
                  <a:srgbClr val="002060"/>
                </a:solidFill>
              </a:rPr>
              <a:t>Сталининград</a:t>
            </a:r>
            <a:r>
              <a:rPr lang="ru-RU" altLang="ru-RU" sz="1700" i="1" dirty="0">
                <a:solidFill>
                  <a:srgbClr val="002060"/>
                </a:solidFill>
              </a:rPr>
              <a:t> – 42. Группа полковника Горохова».</a:t>
            </a:r>
            <a:endParaRPr lang="ru-RU" altLang="ru-RU" sz="1700" i="1" dirty="0" smtClean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6" y="3897982"/>
            <a:ext cx="3749440" cy="2287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5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80908" y="498675"/>
            <a:ext cx="7030184" cy="892175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Марш-броски, посвященные памятным датам российской истории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388675" y="1763030"/>
            <a:ext cx="738303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ru-RU" altLang="ru-RU" i="1" dirty="0">
                <a:solidFill>
                  <a:srgbClr val="002060"/>
                </a:solidFill>
              </a:rPr>
              <a:t>«Две столицы – одна судьба» (Самара – Москва);</a:t>
            </a:r>
          </a:p>
          <a:p>
            <a:pPr>
              <a:spcAft>
                <a:spcPts val="600"/>
              </a:spcAft>
            </a:pPr>
            <a:r>
              <a:rPr lang="ru-RU" altLang="ru-RU" i="1" dirty="0" smtClean="0">
                <a:solidFill>
                  <a:srgbClr val="002060"/>
                </a:solidFill>
                <a:cs typeface="Arial" panose="020B0604020202020204" pitchFamily="34" charset="0"/>
              </a:rPr>
              <a:t>«Парады великой Победы» (Самара </a:t>
            </a:r>
            <a:r>
              <a:rPr lang="ru-RU" altLang="ru-RU" i="1" dirty="0">
                <a:solidFill>
                  <a:srgbClr val="002060"/>
                </a:solidFill>
                <a:cs typeface="Arial" panose="020B0604020202020204" pitchFamily="34" charset="0"/>
              </a:rPr>
              <a:t>– </a:t>
            </a:r>
            <a:r>
              <a:rPr lang="ru-RU" altLang="ru-RU" i="1" dirty="0" smtClean="0">
                <a:solidFill>
                  <a:srgbClr val="002060"/>
                </a:solidFill>
                <a:cs typeface="Arial" panose="020B0604020202020204" pitchFamily="34" charset="0"/>
              </a:rPr>
              <a:t>Москва – Воронеж);</a:t>
            </a:r>
          </a:p>
          <a:p>
            <a:pPr>
              <a:spcAft>
                <a:spcPts val="600"/>
              </a:spcAft>
            </a:pPr>
            <a:r>
              <a:rPr lang="ru-RU" altLang="ru-RU" i="1" dirty="0" smtClean="0">
                <a:solidFill>
                  <a:srgbClr val="002060"/>
                </a:solidFill>
              </a:rPr>
              <a:t>«</a:t>
            </a:r>
            <a:r>
              <a:rPr lang="ru-RU" altLang="ru-RU" i="1" dirty="0">
                <a:solidFill>
                  <a:srgbClr val="002060"/>
                </a:solidFill>
              </a:rPr>
              <a:t>Самара – Большие Березники</a:t>
            </a:r>
            <a:r>
              <a:rPr lang="ru-RU" altLang="ru-RU" i="1" dirty="0" smtClean="0">
                <a:solidFill>
                  <a:srgbClr val="002060"/>
                </a:solidFill>
              </a:rPr>
              <a:t>»;</a:t>
            </a:r>
          </a:p>
          <a:p>
            <a:pPr>
              <a:spcAft>
                <a:spcPts val="600"/>
              </a:spcAft>
            </a:pPr>
            <a:r>
              <a:rPr lang="ru-RU" altLang="ru-RU" i="1" dirty="0" smtClean="0">
                <a:solidFill>
                  <a:srgbClr val="002060"/>
                </a:solidFill>
              </a:rPr>
              <a:t>«Знамя Победы» (Самара </a:t>
            </a:r>
            <a:r>
              <a:rPr lang="ru-RU" altLang="ru-RU" i="1" dirty="0">
                <a:solidFill>
                  <a:srgbClr val="002060"/>
                </a:solidFill>
              </a:rPr>
              <a:t>– Москва – Минск – </a:t>
            </a:r>
            <a:r>
              <a:rPr lang="ru-RU" altLang="ru-RU" i="1" dirty="0" smtClean="0">
                <a:solidFill>
                  <a:srgbClr val="002060"/>
                </a:solidFill>
              </a:rPr>
              <a:t>Брест);</a:t>
            </a:r>
          </a:p>
          <a:p>
            <a:pPr>
              <a:spcAft>
                <a:spcPts val="600"/>
              </a:spcAft>
            </a:pPr>
            <a:r>
              <a:rPr lang="ru-RU" altLang="ru-RU" i="1" dirty="0">
                <a:solidFill>
                  <a:srgbClr val="002060"/>
                </a:solidFill>
                <a:cs typeface="Arial" panose="020B0604020202020204" pitchFamily="34" charset="0"/>
              </a:rPr>
              <a:t>«Версты Памяти</a:t>
            </a:r>
            <a:r>
              <a:rPr lang="ru-RU" altLang="ru-RU" i="1" dirty="0" smtClean="0">
                <a:solidFill>
                  <a:srgbClr val="002060"/>
                </a:solidFill>
                <a:cs typeface="Arial" panose="020B0604020202020204" pitchFamily="34" charset="0"/>
              </a:rPr>
              <a:t>» и др.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26" y="4022701"/>
            <a:ext cx="3213558" cy="2134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53" y="1711039"/>
            <a:ext cx="3008831" cy="2113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05" y="4038280"/>
            <a:ext cx="3001405" cy="2222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91" y="4022701"/>
            <a:ext cx="3370159" cy="2238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2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02609" y="1598052"/>
            <a:ext cx="959573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126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парадных расчетов 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приняли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Параде Памяти на площади Куйбышева,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единицы исторической техники</a:t>
            </a:r>
          </a:p>
          <a:p>
            <a:pPr lvl="0"/>
            <a:endParaRPr lang="ru-R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08796" y="538609"/>
            <a:ext cx="6574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патриотический проект </a:t>
            </a:r>
            <a:endParaRPr lang="ru-RU" altLang="ru-RU" sz="24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Парад Памяти»</a:t>
            </a: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054" y="2310921"/>
            <a:ext cx="3187607" cy="2125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92" y="2354045"/>
            <a:ext cx="3171048" cy="2114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81" y="4599926"/>
            <a:ext cx="3182776" cy="212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23" y="4600250"/>
            <a:ext cx="3194417" cy="2129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054" y="4600250"/>
            <a:ext cx="3194416" cy="2129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81" y="2354045"/>
            <a:ext cx="3186645" cy="2124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7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1003157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патриотический проект «Парад Памяти»</a:t>
            </a:r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63" y="1564789"/>
            <a:ext cx="3321088" cy="2214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489" y="1564789"/>
            <a:ext cx="3321088" cy="2214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6" y="1564789"/>
            <a:ext cx="3312457" cy="2208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50" y="3945458"/>
            <a:ext cx="3325405" cy="2216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489" y="3945458"/>
            <a:ext cx="3326239" cy="2217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6" y="3945458"/>
            <a:ext cx="3300330" cy="2200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6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648198" y="2117613"/>
            <a:ext cx="10351146" cy="2378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lvl="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ветеранские </a:t>
            </a:r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организации;</a:t>
            </a:r>
            <a:endParaRPr lang="ru-RU" sz="17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молодежные </a:t>
            </a:r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организации;</a:t>
            </a:r>
            <a:endParaRPr lang="ru-RU" sz="17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патриотические </a:t>
            </a:r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организации;</a:t>
            </a:r>
            <a:endParaRPr lang="ru-RU" sz="17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творческие объединения и профессиональные </a:t>
            </a:r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союзы.</a:t>
            </a:r>
            <a:endParaRPr lang="ru-RU" sz="17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455542" y="1745867"/>
            <a:ext cx="9179247" cy="1101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Международный патриотический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«Парад Памяти»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объединяет вокруг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исторического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наследия  представителей разных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регионов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стран, свыше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150 крупнейших общественных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организаций различной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направленности:</a:t>
            </a:r>
            <a:endParaRPr lang="ru-RU" sz="1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216876" y="3695812"/>
            <a:ext cx="9758246" cy="1898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Парад Памяти стал народным движением, патриотической платформой для реализации социально-значимых </a:t>
            </a:r>
            <a:r>
              <a:rPr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инициатив. </a:t>
            </a:r>
          </a:p>
          <a:p>
            <a:pPr>
              <a:lnSpc>
                <a:spcPct val="100000"/>
              </a:lnSpc>
            </a:pPr>
            <a:r>
              <a:rPr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 консолидирует гражданское общество вокруг темы исторического наследия Самарской области и ее вклада в историю России!</a:t>
            </a:r>
          </a:p>
          <a:p>
            <a:pPr>
              <a:lnSpc>
                <a:spcPct val="100000"/>
              </a:lnSpc>
            </a:pPr>
            <a:r>
              <a:rPr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0" y="1003157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патриотический проект «Парад Памяти»</a:t>
            </a:r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3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95164" y="284262"/>
            <a:ext cx="6801672" cy="1370059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Заседание </a:t>
            </a: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организационного комитета «Победа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b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Москва, 11 декабря 2019 г.</a:t>
            </a:r>
            <a:endParaRPr lang="ru-RU" altLang="ru-RU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85" y="1917793"/>
            <a:ext cx="4874145" cy="3249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838728" y="2096896"/>
            <a:ext cx="58112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«Попытки искажения 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исторической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правды не прекращаются. К ним подключились не только наследники пособников нацистов, теперь дело дошло до некоторых вполне респектабельных международных институтов и европейских структур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471900" y="4112011"/>
            <a:ext cx="3303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Российской Федерации </a:t>
            </a:r>
          </a:p>
          <a:p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В.В. Путина</a:t>
            </a:r>
            <a:endParaRPr lang="ru-RU" sz="14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51581" y="2769901"/>
            <a:ext cx="6656260" cy="1928018"/>
          </a:xfrm>
        </p:spPr>
        <p:txBody>
          <a:bodyPr anchor="ctr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Самарская область </a:t>
            </a:r>
            <a:r>
              <a:rPr lang="ru-RU" altLang="ru-RU" sz="20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неотъемлемая часть России</a:t>
            </a:r>
            <a:r>
              <a:rPr lang="ru-RU" altLang="ru-RU" sz="2000" i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000" i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её </a:t>
            </a:r>
            <a:r>
              <a:rPr lang="ru-RU" altLang="ru-RU" sz="20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уникальное историческое наследие является </a:t>
            </a:r>
            <a:r>
              <a:rPr lang="ru-RU" altLang="ru-RU" sz="20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достоянием </a:t>
            </a:r>
            <a:r>
              <a:rPr lang="ru-RU" altLang="ru-RU" sz="20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только федерального, но и международного значения!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8" y="1290043"/>
            <a:ext cx="3519225" cy="4692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22" y="888521"/>
            <a:ext cx="1984339" cy="13083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21" y="536958"/>
            <a:ext cx="1654347" cy="18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3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2" y="-1123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514761" y="1374123"/>
            <a:ext cx="6268534" cy="1289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октябре 1941 года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началось </a:t>
            </a: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Куйбышевского оборонительного рубежа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5514761" y="2375126"/>
            <a:ext cx="6081781" cy="937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altLang="ru-RU" sz="1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Десятки тысяч людей были направлены на </a:t>
            </a:r>
            <a:r>
              <a:rPr lang="ru-RU" altLang="ru-RU" sz="18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строительство.</a:t>
            </a:r>
          </a:p>
          <a:p>
            <a:pPr algn="just">
              <a:lnSpc>
                <a:spcPct val="100000"/>
              </a:lnSpc>
            </a:pPr>
            <a:endParaRPr lang="ru-RU" altLang="ru-RU" sz="18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34" y="3249551"/>
            <a:ext cx="4291147" cy="2735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8" y="1778238"/>
            <a:ext cx="4730470" cy="4198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0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416439" y="2684317"/>
            <a:ext cx="935912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и Куйбышевская область в годы </a:t>
            </a:r>
            <a:endParaRPr lang="ru-RU" altLang="ru-RU" sz="32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Великой </a:t>
            </a:r>
            <a:r>
              <a:rPr lang="ru-RU" altLang="ru-RU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Отечественной </a:t>
            </a:r>
            <a:r>
              <a:rPr lang="ru-RU" altLang="ru-RU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войны.</a:t>
            </a:r>
          </a:p>
          <a:p>
            <a:pPr algn="ctr"/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Эвакуация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предприятий, авиационное производство.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22" y="888521"/>
            <a:ext cx="1984339" cy="13083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21" y="536958"/>
            <a:ext cx="1654347" cy="18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882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210194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Эвакуация предприятий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46492" y="1751485"/>
            <a:ext cx="7170633" cy="1621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с Украины, Белоруссии, из Москвы, Ленинграда, Воронежа и других городов было эвакуировано 123 предприятия, из них 80 крупных заводов и фабрик.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313" y="1620393"/>
            <a:ext cx="3036498" cy="1985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1861" y="3861055"/>
            <a:ext cx="3036498" cy="207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4" y="3370756"/>
            <a:ext cx="3039005" cy="2029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33" y="3370756"/>
            <a:ext cx="3078164" cy="2029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882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210194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Сборка самолетов в Куйбышеве</a:t>
            </a:r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405" y="1786864"/>
            <a:ext cx="4573936" cy="3513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2" y="1786864"/>
            <a:ext cx="3026250" cy="2051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2" y="4107732"/>
            <a:ext cx="3026249" cy="195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56" y="3979157"/>
            <a:ext cx="2910987" cy="2605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56" y="1786864"/>
            <a:ext cx="2910987" cy="2051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0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882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0"/>
            <a:ext cx="12192000" cy="20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210194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Сборка самолетов в Куйбышеве</a:t>
            </a:r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32879" y="594129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«Запасная столица» СССР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84" y="358031"/>
            <a:ext cx="1541028" cy="101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16154"/>
          <a:stretch/>
        </p:blipFill>
        <p:spPr>
          <a:xfrm>
            <a:off x="10403459" y="6092465"/>
            <a:ext cx="1728461" cy="739653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89556" y="2056498"/>
            <a:ext cx="6877334" cy="1621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за годы войны </a:t>
            </a: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Куйбышеве </a:t>
            </a: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 изготовлено </a:t>
            </a:r>
            <a:endParaRPr lang="ru-RU" altLang="ru-RU" sz="1800" b="1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- 32 </a:t>
            </a: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тысячи боевых самолетов Ил-2 </a:t>
            </a:r>
            <a:endParaRPr lang="ru-RU" altLang="ru-RU" sz="1800" b="1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38 тысяч построенных в целом </a:t>
            </a:r>
            <a:endParaRPr lang="ru-RU" altLang="ru-RU" sz="1800" b="1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заводах всей страны</a:t>
            </a: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l">
              <a:lnSpc>
                <a:spcPct val="100000"/>
              </a:lnSpc>
            </a:pP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 </a:t>
            </a:r>
            <a:r>
              <a:rPr lang="ru-RU" altLang="ru-RU" sz="1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тысяч более мощных штурмовиков </a:t>
            </a:r>
            <a:r>
              <a:rPr lang="ru-RU" altLang="ru-RU" sz="18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Ил-10</a:t>
            </a:r>
          </a:p>
          <a:p>
            <a:pPr>
              <a:lnSpc>
                <a:spcPct val="100000"/>
              </a:lnSpc>
            </a:pPr>
            <a:endParaRPr lang="ru-RU" altLang="ru-RU" sz="1800" b="1" i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56" y="1747317"/>
            <a:ext cx="3339707" cy="2471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7875917" y="4313133"/>
            <a:ext cx="39039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Куйбышев, завод № 18. Комсомольско-молодежная бригада, собравшая штурмовик Ил-2 За капитана Гастелло. 1942 </a:t>
            </a:r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год.</a:t>
            </a:r>
            <a:endParaRPr lang="ru-RU" sz="14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2" y="3616655"/>
            <a:ext cx="3131389" cy="221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34034" y="5519639"/>
            <a:ext cx="3903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Самолет </a:t>
            </a:r>
            <a:r>
              <a:rPr lang="ru-RU" sz="14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Ил-10.</a:t>
            </a:r>
            <a:endParaRPr lang="ru-RU" sz="14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958" y="3616655"/>
            <a:ext cx="3868831" cy="221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4068704" y="5304196"/>
            <a:ext cx="367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Самолет </a:t>
            </a:r>
            <a:r>
              <a:rPr lang="ru-RU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Ил-2, построенный на средства трудящихся</a:t>
            </a:r>
            <a:endParaRPr lang="ru-RU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" y="252865"/>
            <a:ext cx="1089771" cy="12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0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4260</TotalTime>
  <Words>2336</Words>
  <Application>Microsoft Office PowerPoint</Application>
  <PresentationFormat>Произвольный</PresentationFormat>
  <Paragraphs>262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Командовал парадом 7 ноября 1941 года генерал-лейтенант, командующий 60-й резервной армией М.А. Пуркаев, а принимал  Маршал Советского Союза К.Е. Ворошилов.</vt:lpstr>
      <vt:lpstr>На зрительских трибунах были партийные и советские деятели, эвакуированные в Куйбышев представители дипломатических миссий, иностранные послы и военные атташе, советские и иностранные журналисты.</vt:lpstr>
      <vt:lpstr>По количеству участвующих подразделений бойцов действующей армии, гражданского прохождения, а также воздействия Парада на представителей иностранных государств  парад 7 ноября 1941 года в Куйбышеве приравняли к важнейшей военной операции.</vt:lpstr>
      <vt:lpstr>Парад сыграл важную роль в Великой Победе – увидев мощь Советской Армии, ни Турция, ни Япония в войну против СССР не вступили.</vt:lpstr>
      <vt:lpstr>Презентация PowerPoint</vt:lpstr>
      <vt:lpstr>На алом полотнище легендарного Знамени Победы, водруженного советскими солдатами 1 мая 1945 года на куполе Рейхстага в Берлине, белой краской выведены три условных знака: «3. У. А.» – так сокращалось название 3-й ударной армии Белорусского фронта. Создавалась она в ноябре 1941 года на берегах Волги.   Первой операцией «военно-политического» значения будущей 3-й ударной стал военный парад в «Запасной столице».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Реконструкции военных сражений</vt:lpstr>
      <vt:lpstr>Марш-броски, посвященные памятным датам российской истории</vt:lpstr>
      <vt:lpstr>Презентация PowerPoint</vt:lpstr>
      <vt:lpstr>Презентация PowerPoint</vt:lpstr>
      <vt:lpstr>Презентация PowerPoint</vt:lpstr>
      <vt:lpstr>Заседание организационного комитета «Победа». Москва, 11 декабря 2019 г.</vt:lpstr>
      <vt:lpstr>Самарская область – неотъемлемая часть России, её уникальное историческое наследие является достоянием не только федерального, но и международного значения!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apr-gvozdev</dc:creator>
  <cp:lastModifiedBy>дом</cp:lastModifiedBy>
  <cp:revision>187</cp:revision>
  <dcterms:created xsi:type="dcterms:W3CDTF">2019-09-12T07:11:07Z</dcterms:created>
  <dcterms:modified xsi:type="dcterms:W3CDTF">2020-05-13T08:07:53Z</dcterms:modified>
</cp:coreProperties>
</file>